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2" r:id="rId5"/>
    <p:sldId id="258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76" d="100"/>
          <a:sy n="76" d="100"/>
        </p:scale>
        <p:origin x="28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18/04/2016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672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18/04/2016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468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18/04/2016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867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18/04/2016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771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18/04/2016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150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18/04/2016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626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18/04/2016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559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18/04/2016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730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18/04/2016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642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18/04/2016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422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5B160-3CD7-47CF-B462-399E4462C289}" type="datetimeFigureOut">
              <a:rPr lang="en-GB" smtClean="0"/>
              <a:t>18/04/2016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20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5B160-3CD7-47CF-B462-399E4462C289}" type="datetimeFigureOut">
              <a:rPr lang="en-GB" smtClean="0"/>
              <a:t>18/04/2016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02591-DD95-47E2-884B-FABDEE5C3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077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14.jpg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10388" y="-611302"/>
            <a:ext cx="12575865" cy="746930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663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42442" y="2347400"/>
            <a:ext cx="1075582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u="sng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Session 2</a:t>
            </a:r>
          </a:p>
          <a:p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The aim of this session is to:</a:t>
            </a:r>
          </a:p>
          <a:p>
            <a:endParaRPr lang="en-US" sz="3600" dirty="0" smtClean="0">
              <a:solidFill>
                <a:schemeClr val="accent1">
                  <a:lumMod val="50000"/>
                </a:schemeClr>
              </a:solidFill>
              <a:effectLst/>
            </a:endParaRPr>
          </a:p>
          <a:p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Learn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to </a:t>
            </a: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REMEMBER</a:t>
            </a:r>
          </a:p>
          <a:p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Learn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to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 </a:t>
            </a:r>
            <a:r>
              <a:rPr lang="en-US" sz="4400" b="1" dirty="0" smtClean="0">
                <a:solidFill>
                  <a:schemeClr val="accent6"/>
                </a:solidFill>
                <a:effectLst/>
              </a:rPr>
              <a:t>REVISE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140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5675" y="3209837"/>
            <a:ext cx="11686997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</a:rPr>
              <a:t>Your brain loves to </a:t>
            </a:r>
            <a:r>
              <a:rPr lang="en-GB" sz="2800" b="1" dirty="0" smtClean="0">
                <a:solidFill>
                  <a:schemeClr val="accent6"/>
                </a:solidFill>
              </a:rPr>
              <a:t>organise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</a:rPr>
              <a:t> things into groups and categories.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endParaRPr lang="en-GB" sz="2400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</a:rPr>
              <a:t>Your brain loves </a:t>
            </a:r>
            <a:r>
              <a:rPr lang="en-GB" sz="2800" b="1" dirty="0" smtClean="0">
                <a:solidFill>
                  <a:schemeClr val="accent6"/>
                </a:solidFill>
              </a:rPr>
              <a:t>stories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</a:rPr>
              <a:t> – you can </a:t>
            </a:r>
            <a:r>
              <a:rPr lang="en-GB" sz="2800" b="1" dirty="0" smtClean="0">
                <a:solidFill>
                  <a:schemeClr val="accent1">
                    <a:lumMod val="50000"/>
                  </a:schemeClr>
                </a:solidFill>
              </a:rPr>
              <a:t>remember</a:t>
            </a:r>
            <a:r>
              <a:rPr lang="en-GB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</a:rPr>
              <a:t>things by connecting them to a narrative.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endParaRPr lang="en-GB" sz="2400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</a:rPr>
              <a:t>Your brain looks for differences – if it looks </a:t>
            </a:r>
            <a:r>
              <a:rPr lang="en-GB" sz="2400" b="1" dirty="0" smtClean="0">
                <a:solidFill>
                  <a:srgbClr val="FF0000"/>
                </a:solidFill>
              </a:rPr>
              <a:t>out of place 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</a:rPr>
              <a:t>or is an </a:t>
            </a:r>
            <a:r>
              <a:rPr lang="en-GB" sz="2800" b="1" dirty="0" smtClean="0">
                <a:solidFill>
                  <a:schemeClr val="accent6"/>
                </a:solidFill>
                <a:latin typeface="Jokerman" panose="04090605060D06020702" pitchFamily="82" charset="0"/>
              </a:rPr>
              <a:t>odd</a:t>
            </a:r>
            <a:r>
              <a:rPr lang="en-GB" sz="2800" b="1" dirty="0" smtClean="0">
                <a:solidFill>
                  <a:schemeClr val="accent6"/>
                </a:solidFill>
              </a:rPr>
              <a:t> </a:t>
            </a:r>
            <a:r>
              <a:rPr lang="en-GB" sz="2800" b="1" dirty="0" smtClean="0">
                <a:solidFill>
                  <a:schemeClr val="accent6"/>
                </a:solidFill>
                <a:latin typeface="Eras Bold ITC" panose="020B0907030504020204" pitchFamily="34" charset="0"/>
              </a:rPr>
              <a:t>combination,</a:t>
            </a:r>
            <a:r>
              <a:rPr lang="en-GB" sz="2800" b="1" dirty="0" smtClean="0">
                <a:solidFill>
                  <a:schemeClr val="accent6"/>
                </a:solidFill>
              </a:rPr>
              <a:t> 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</a:rPr>
              <a:t>they are more memorable.</a:t>
            </a:r>
            <a:endParaRPr lang="en-GB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671660" y="632672"/>
            <a:ext cx="40605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1">
                    <a:lumMod val="50000"/>
                  </a:schemeClr>
                </a:solidFill>
              </a:rPr>
              <a:t>REMEMBERING</a:t>
            </a:r>
            <a:endParaRPr lang="en-GB" sz="3600" b="1" dirty="0" smtClean="0">
              <a:solidFill>
                <a:srgbClr val="7030A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299" y="2396216"/>
            <a:ext cx="1451224" cy="96748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2034" y="1304837"/>
            <a:ext cx="1905000" cy="1905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892" y="5430011"/>
            <a:ext cx="826466" cy="121816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3" t="13502" r="10449" b="17178"/>
          <a:stretch/>
        </p:blipFill>
        <p:spPr>
          <a:xfrm>
            <a:off x="8988361" y="5617374"/>
            <a:ext cx="1167063" cy="75799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" t="606" b="17425"/>
          <a:stretch/>
        </p:blipFill>
        <p:spPr>
          <a:xfrm>
            <a:off x="5756564" y="5303606"/>
            <a:ext cx="1515118" cy="914400"/>
          </a:xfrm>
          <a:prstGeom prst="rect">
            <a:avLst/>
          </a:prstGeom>
          <a:effectLst>
            <a:softEdge rad="508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982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023" y="3629840"/>
            <a:ext cx="4689546" cy="2828855"/>
          </a:xfrm>
          <a:prstGeom prst="rect">
            <a:avLst/>
          </a:prstGeom>
          <a:effectLst>
            <a:softEdge rad="101600"/>
          </a:effectLst>
        </p:spPr>
      </p:pic>
      <p:sp>
        <p:nvSpPr>
          <p:cNvPr id="6" name="Rectangle 5"/>
          <p:cNvSpPr/>
          <p:nvPr/>
        </p:nvSpPr>
        <p:spPr>
          <a:xfrm>
            <a:off x="7671660" y="632672"/>
            <a:ext cx="40605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1">
                    <a:lumMod val="50000"/>
                  </a:schemeClr>
                </a:solidFill>
              </a:rPr>
              <a:t>REMEMBERING</a:t>
            </a:r>
            <a:endParaRPr lang="en-GB" sz="3600" b="1" dirty="0" smtClean="0">
              <a:solidFill>
                <a:srgbClr val="7030A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72977" y="1166827"/>
            <a:ext cx="34735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6"/>
                </a:solidFill>
              </a:rPr>
              <a:t>Mnemonics</a:t>
            </a:r>
            <a:endParaRPr lang="en-GB" sz="3600" b="1" dirty="0" smtClean="0">
              <a:solidFill>
                <a:schemeClr val="accent6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6" t="5081" r="8216" b="11093"/>
          <a:stretch/>
        </p:blipFill>
        <p:spPr>
          <a:xfrm>
            <a:off x="96252" y="2034784"/>
            <a:ext cx="3416969" cy="397042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45718" y="5845084"/>
            <a:ext cx="233460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/>
              <a:t>ROYGBIV</a:t>
            </a:r>
            <a:endParaRPr lang="en-GB" sz="3600" b="1" dirty="0" smtClean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988" y="2103833"/>
            <a:ext cx="2256025" cy="2632029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11" name="Rectangle 10"/>
          <p:cNvSpPr/>
          <p:nvPr/>
        </p:nvSpPr>
        <p:spPr>
          <a:xfrm>
            <a:off x="7671660" y="2327955"/>
            <a:ext cx="42756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</a:rPr>
              <a:t>Pictures alongside words also help you to remember</a:t>
            </a:r>
            <a:endParaRPr lang="en-GB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6679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938" y="2168166"/>
            <a:ext cx="6137149" cy="432816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671660" y="632672"/>
            <a:ext cx="40605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1">
                    <a:lumMod val="50000"/>
                  </a:schemeClr>
                </a:solidFill>
              </a:rPr>
              <a:t>REMEMBERING</a:t>
            </a:r>
            <a:endParaRPr lang="en-GB" sz="3600" b="1" dirty="0" smtClean="0">
              <a:solidFill>
                <a:srgbClr val="7030A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16749" y="1142763"/>
            <a:ext cx="297037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6"/>
                </a:solidFill>
              </a:rPr>
              <a:t>Mind Maps</a:t>
            </a:r>
            <a:endParaRPr lang="en-GB" sz="3600" b="1" dirty="0" smtClean="0">
              <a:solidFill>
                <a:schemeClr val="accent6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9451" y="4553523"/>
            <a:ext cx="289862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Remember connections between ideas.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endParaRPr lang="en-GB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Start with the topic in the middle and branch out.</a:t>
            </a:r>
            <a:endParaRPr lang="en-GB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8602" y="2205704"/>
            <a:ext cx="331824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spcAft>
                <a:spcPts val="0"/>
              </a:spcAft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2400" b="1" dirty="0" smtClean="0">
                <a:solidFill>
                  <a:schemeClr val="accent6"/>
                </a:solidFill>
              </a:rPr>
              <a:t>TOPIC</a:t>
            </a:r>
            <a:r>
              <a:rPr lang="en-GB" sz="2000" b="1" dirty="0" smtClean="0">
                <a:solidFill>
                  <a:schemeClr val="accent6"/>
                </a:solidFill>
              </a:rPr>
              <a:t> – Use Image</a:t>
            </a:r>
          </a:p>
          <a:p>
            <a:pPr marL="457200" lvl="0" indent="-457200">
              <a:spcAft>
                <a:spcPts val="0"/>
              </a:spcAft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2000" b="1" dirty="0" smtClean="0"/>
              <a:t>Branches – thick lines</a:t>
            </a:r>
          </a:p>
          <a:p>
            <a:pPr marL="457200" lvl="0" indent="-457200">
              <a:spcAft>
                <a:spcPts val="0"/>
              </a:spcAft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2000" b="1" dirty="0" smtClean="0">
                <a:solidFill>
                  <a:schemeClr val="accent6"/>
                </a:solidFill>
              </a:rPr>
              <a:t>MAIN POINTS – CAPITALS</a:t>
            </a:r>
          </a:p>
          <a:p>
            <a:pPr marL="457200" lvl="0" indent="-457200">
              <a:spcAft>
                <a:spcPts val="0"/>
              </a:spcAft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2000" dirty="0" smtClean="0"/>
              <a:t>Branches - thin lines</a:t>
            </a:r>
          </a:p>
          <a:p>
            <a:pPr marL="457200" lvl="0" indent="-457200">
              <a:spcAft>
                <a:spcPts val="0"/>
              </a:spcAft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2000" b="1" dirty="0" smtClean="0">
                <a:solidFill>
                  <a:schemeClr val="accent6"/>
                </a:solidFill>
              </a:rPr>
              <a:t>Sub-points - lower case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412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2280" y="1699513"/>
            <a:ext cx="8142912" cy="515848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671660" y="632672"/>
            <a:ext cx="40605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1">
                    <a:lumMod val="50000"/>
                  </a:schemeClr>
                </a:solidFill>
              </a:rPr>
              <a:t>REMEMBERING</a:t>
            </a:r>
            <a:endParaRPr lang="en-GB" sz="3600" b="1" dirty="0" smtClean="0">
              <a:solidFill>
                <a:srgbClr val="7030A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16749" y="1142763"/>
            <a:ext cx="297037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6"/>
                </a:solidFill>
              </a:rPr>
              <a:t>Mind Maps</a:t>
            </a:r>
            <a:endParaRPr lang="en-GB" sz="3600" b="1" dirty="0" smtClean="0">
              <a:solidFill>
                <a:schemeClr val="accent6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74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91"/>
          <a:stretch/>
        </p:blipFill>
        <p:spPr>
          <a:xfrm>
            <a:off x="9358462" y="2398231"/>
            <a:ext cx="2833538" cy="29222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8462" y="5022148"/>
            <a:ext cx="2833538" cy="1770961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22"/>
          <a:stretch/>
        </p:blipFill>
        <p:spPr>
          <a:xfrm>
            <a:off x="0" y="2803358"/>
            <a:ext cx="4416637" cy="382748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671660" y="632672"/>
            <a:ext cx="40605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1">
                    <a:lumMod val="50000"/>
                  </a:schemeClr>
                </a:solidFill>
              </a:rPr>
              <a:t>REMEMBERING</a:t>
            </a:r>
            <a:endParaRPr lang="en-GB" sz="3600" b="1" dirty="0" smtClean="0">
              <a:solidFill>
                <a:srgbClr val="7030A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71533" y="1130731"/>
            <a:ext cx="416068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6"/>
                </a:solidFill>
              </a:rPr>
              <a:t>Memory Palaces</a:t>
            </a:r>
            <a:endParaRPr lang="en-GB" sz="3600" b="1" dirty="0" smtClean="0">
              <a:solidFill>
                <a:schemeClr val="accent6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44749" y="2193768"/>
            <a:ext cx="4085601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chemeClr val="accent6"/>
                </a:solidFill>
              </a:rPr>
              <a:t>Imagine a trip 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through your front door into the </a:t>
            </a:r>
            <a:r>
              <a:rPr lang="en-GB" sz="2000" b="1" dirty="0" smtClean="0">
                <a:solidFill>
                  <a:srgbClr val="FF0000"/>
                </a:solidFill>
              </a:rPr>
              <a:t>living room 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followed by your </a:t>
            </a:r>
            <a:r>
              <a:rPr lang="en-GB" sz="2000" b="1" dirty="0" smtClean="0">
                <a:solidFill>
                  <a:schemeClr val="accent2"/>
                </a:solidFill>
              </a:rPr>
              <a:t>kitchen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 and so on.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endParaRPr lang="en-GB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chemeClr val="accent6"/>
                </a:solidFill>
              </a:rPr>
              <a:t>Stick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 your items (mentally) to objects  you might see.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endParaRPr lang="en-GB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Experts create memory palaces made of imaginary rooms and mentally </a:t>
            </a:r>
            <a:r>
              <a:rPr lang="en-GB" sz="2800" b="1" dirty="0" smtClean="0">
                <a:solidFill>
                  <a:schemeClr val="accent6"/>
                </a:solidFill>
              </a:rPr>
              <a:t>walk around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 them to </a:t>
            </a:r>
            <a:r>
              <a:rPr lang="en-GB" sz="2800" b="1" dirty="0" smtClean="0">
                <a:solidFill>
                  <a:schemeClr val="accent6"/>
                </a:solidFill>
              </a:rPr>
              <a:t>retrieve 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vast amounts of information – like </a:t>
            </a: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herlock</a:t>
            </a:r>
            <a:endParaRPr lang="en-GB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844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42442" y="2347400"/>
            <a:ext cx="1075582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u="sng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Session 2</a:t>
            </a:r>
          </a:p>
          <a:p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The aim of this session is to:</a:t>
            </a:r>
          </a:p>
          <a:p>
            <a:endParaRPr lang="en-US" sz="3600" dirty="0" smtClean="0">
              <a:solidFill>
                <a:schemeClr val="accent1">
                  <a:lumMod val="50000"/>
                </a:schemeClr>
              </a:solidFill>
              <a:effectLst/>
            </a:endParaRPr>
          </a:p>
          <a:p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Learn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to </a:t>
            </a: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REMEMBER</a:t>
            </a:r>
          </a:p>
          <a:p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Learn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to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 </a:t>
            </a:r>
            <a:r>
              <a:rPr lang="en-US" sz="4400" b="1" dirty="0" smtClean="0">
                <a:solidFill>
                  <a:schemeClr val="accent6"/>
                </a:solidFill>
                <a:effectLst/>
              </a:rPr>
              <a:t>REVISE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99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42034" y="647300"/>
            <a:ext cx="19002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6"/>
                </a:solidFill>
              </a:rPr>
              <a:t>REVISE</a:t>
            </a:r>
            <a:endParaRPr lang="en-GB" sz="3600" b="1" dirty="0" smtClean="0">
              <a:solidFill>
                <a:schemeClr val="accent6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6727" t="21345" r="11917" b="9163"/>
          <a:stretch/>
        </p:blipFill>
        <p:spPr>
          <a:xfrm>
            <a:off x="4944980" y="2214062"/>
            <a:ext cx="6272462" cy="401829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0308" y="2632651"/>
            <a:ext cx="4283566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002060"/>
                </a:solidFill>
              </a:rPr>
              <a:t>Planning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</a:rPr>
              <a:t> is key!</a:t>
            </a:r>
          </a:p>
          <a:p>
            <a:pPr marL="457200" lvl="0" indent="-457200">
              <a:spcAft>
                <a:spcPts val="0"/>
              </a:spcAft>
              <a:buFontTx/>
              <a:buChar char="-"/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chemeClr val="accent6"/>
                </a:solidFill>
              </a:rPr>
              <a:t>Checklist</a:t>
            </a:r>
            <a:r>
              <a:rPr lang="en-GB" sz="2400" b="1" dirty="0" smtClean="0">
                <a:solidFill>
                  <a:schemeClr val="accent1">
                    <a:lumMod val="50000"/>
                  </a:schemeClr>
                </a:solidFill>
              </a:rPr>
              <a:t> of topics to cover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endParaRPr lang="en-GB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285750" lvl="0" indent="-285750">
              <a:spcAft>
                <a:spcPts val="0"/>
              </a:spcAft>
              <a:buFontTx/>
              <a:buChar char="-"/>
              <a:tabLst>
                <a:tab pos="2865755" algn="ctr"/>
                <a:tab pos="5731510" algn="r"/>
              </a:tabLst>
            </a:pPr>
            <a:r>
              <a:rPr lang="en-GB" sz="2400" b="1" dirty="0" smtClean="0">
                <a:solidFill>
                  <a:schemeClr val="accent1">
                    <a:lumMod val="50000"/>
                  </a:schemeClr>
                </a:solidFill>
              </a:rPr>
              <a:t>Organise </a:t>
            </a:r>
            <a:r>
              <a:rPr lang="en-GB" sz="2800" b="1" dirty="0" smtClean="0">
                <a:solidFill>
                  <a:schemeClr val="accent6"/>
                </a:solidFill>
              </a:rPr>
              <a:t>resources</a:t>
            </a:r>
            <a:r>
              <a:rPr lang="en-GB" sz="28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2400" b="1" dirty="0" smtClean="0">
                <a:solidFill>
                  <a:schemeClr val="accent1">
                    <a:lumMod val="50000"/>
                  </a:schemeClr>
                </a:solidFill>
              </a:rPr>
              <a:t>to revise from: </a:t>
            </a:r>
            <a:r>
              <a:rPr lang="en-GB" sz="2400" b="1" i="1" dirty="0" smtClean="0">
                <a:solidFill>
                  <a:srgbClr val="C00000"/>
                </a:solidFill>
              </a:rPr>
              <a:t>Notes/Text books/Exam Questions/Mark Schemes</a:t>
            </a:r>
          </a:p>
          <a:p>
            <a:pPr marL="285750" lvl="0" indent="-285750">
              <a:spcAft>
                <a:spcPts val="0"/>
              </a:spcAft>
              <a:buFontTx/>
              <a:buChar char="-"/>
              <a:tabLst>
                <a:tab pos="2865755" algn="ctr"/>
                <a:tab pos="5731510" algn="r"/>
              </a:tabLst>
            </a:pPr>
            <a:endParaRPr lang="en-GB" sz="2800" b="1" dirty="0" smtClean="0">
              <a:solidFill>
                <a:schemeClr val="accent6"/>
              </a:solidFill>
            </a:endParaRPr>
          </a:p>
          <a:p>
            <a:pPr marL="285750" lvl="0" indent="-285750">
              <a:spcAft>
                <a:spcPts val="0"/>
              </a:spcAft>
              <a:buFontTx/>
              <a:buChar char="-"/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chemeClr val="accent6"/>
                </a:solidFill>
              </a:rPr>
              <a:t>Timetable</a:t>
            </a:r>
            <a:r>
              <a:rPr lang="en-GB" sz="2400" b="1" dirty="0" smtClean="0">
                <a:solidFill>
                  <a:schemeClr val="accent1">
                    <a:lumMod val="50000"/>
                  </a:schemeClr>
                </a:solidFill>
              </a:rPr>
              <a:t> for revision</a:t>
            </a:r>
            <a:endParaRPr lang="en-GB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836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039852" y="588234"/>
            <a:ext cx="564087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6"/>
                </a:solidFill>
              </a:rPr>
              <a:t>REVISE</a:t>
            </a:r>
          </a:p>
          <a:p>
            <a:pPr lvl="0"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rgbClr val="002060"/>
                </a:solidFill>
              </a:rPr>
              <a:t>Condense your notes</a:t>
            </a:r>
            <a:endParaRPr lang="en-GB" sz="3600" b="1" dirty="0" smtClean="0">
              <a:solidFill>
                <a:srgbClr val="00206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62202" y="2136874"/>
            <a:ext cx="4283566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002060"/>
                </a:solidFill>
              </a:rPr>
              <a:t>1. </a:t>
            </a:r>
            <a:r>
              <a:rPr lang="en-GB" sz="3600" b="1" dirty="0" smtClean="0">
                <a:solidFill>
                  <a:schemeClr val="accent6"/>
                </a:solidFill>
              </a:rPr>
              <a:t>Organise</a:t>
            </a:r>
            <a:r>
              <a:rPr lang="en-GB" sz="2800" b="1" dirty="0" smtClean="0">
                <a:solidFill>
                  <a:srgbClr val="002060"/>
                </a:solidFill>
              </a:rPr>
              <a:t> – Get all your notes together and organised into subjects and topics</a:t>
            </a:r>
            <a:endParaRPr lang="en-GB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397163" y="2444742"/>
            <a:ext cx="4283566" cy="19389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>
                <a:solidFill>
                  <a:srgbClr val="002060"/>
                </a:solidFill>
              </a:rPr>
              <a:t>2</a:t>
            </a:r>
            <a:r>
              <a:rPr lang="en-GB" sz="2800" b="1" dirty="0" smtClean="0">
                <a:solidFill>
                  <a:srgbClr val="002060"/>
                </a:solidFill>
              </a:rPr>
              <a:t>. </a:t>
            </a:r>
            <a:r>
              <a:rPr lang="en-GB" sz="3600" b="1" dirty="0" smtClean="0">
                <a:solidFill>
                  <a:schemeClr val="accent6"/>
                </a:solidFill>
              </a:rPr>
              <a:t>Summarise</a:t>
            </a:r>
            <a:r>
              <a:rPr lang="en-GB" sz="2800" b="1" dirty="0" smtClean="0">
                <a:solidFill>
                  <a:srgbClr val="002060"/>
                </a:solidFill>
              </a:rPr>
              <a:t> – write a summary of the main points from each topic onto one sheet of A4</a:t>
            </a:r>
            <a:endParaRPr lang="en-GB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7456" y="4691602"/>
            <a:ext cx="5676624" cy="193899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002060"/>
                </a:solidFill>
              </a:rPr>
              <a:t>3. </a:t>
            </a:r>
            <a:r>
              <a:rPr lang="en-GB" sz="3600" b="1" dirty="0" smtClean="0">
                <a:solidFill>
                  <a:srgbClr val="FF0000"/>
                </a:solidFill>
              </a:rPr>
              <a:t>Condense</a:t>
            </a:r>
            <a:r>
              <a:rPr lang="en-GB" sz="2800" b="1" dirty="0" smtClean="0">
                <a:solidFill>
                  <a:srgbClr val="002060"/>
                </a:solidFill>
              </a:rPr>
              <a:t> – now condense each summary down to the main ideas, key terms and key points – write these on index cards or A4 cut into 6</a:t>
            </a:r>
            <a:endParaRPr lang="en-GB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95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039852" y="588234"/>
            <a:ext cx="564087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6"/>
                </a:solidFill>
              </a:rPr>
              <a:t>REVISE</a:t>
            </a:r>
          </a:p>
          <a:p>
            <a:pPr lvl="0"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rgbClr val="002060"/>
                </a:solidFill>
              </a:rPr>
              <a:t>Flashcards</a:t>
            </a:r>
            <a:endParaRPr lang="en-GB" sz="3600" b="1" dirty="0" smtClean="0">
              <a:solidFill>
                <a:srgbClr val="00206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48772" y="2289781"/>
            <a:ext cx="3371088" cy="138499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FF0000"/>
                </a:solidFill>
              </a:rPr>
              <a:t>Flashcard: </a:t>
            </a:r>
            <a:r>
              <a:rPr lang="en-GB" sz="2800" b="1" dirty="0" smtClean="0">
                <a:solidFill>
                  <a:srgbClr val="002060"/>
                </a:solidFill>
              </a:rPr>
              <a:t>Write </a:t>
            </a:r>
            <a:r>
              <a:rPr lang="en-GB" sz="2800" b="1" dirty="0">
                <a:solidFill>
                  <a:srgbClr val="002060"/>
                </a:solidFill>
              </a:rPr>
              <a:t>something you need to know on one </a:t>
            </a:r>
            <a:r>
              <a:rPr lang="en-GB" sz="2800" b="1" dirty="0" smtClean="0">
                <a:solidFill>
                  <a:srgbClr val="002060"/>
                </a:solidFill>
              </a:rPr>
              <a:t>side</a:t>
            </a:r>
            <a:endParaRPr lang="en-GB" sz="2800" b="1" dirty="0">
              <a:solidFill>
                <a:srgbClr val="00206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614610" y="2289780"/>
            <a:ext cx="3371088" cy="1384995"/>
          </a:xfrm>
          <a:prstGeom prst="rect">
            <a:avLst/>
          </a:prstGeom>
          <a:pattFill prst="pct5">
            <a:fgClr>
              <a:srgbClr val="0070C0"/>
            </a:fgClr>
            <a:bgClr>
              <a:schemeClr val="bg1"/>
            </a:bgClr>
          </a:patt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FF0000"/>
                </a:solidFill>
              </a:rPr>
              <a:t>Flashcard: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002060"/>
                </a:solidFill>
              </a:rPr>
              <a:t>Write the answer on the other side</a:t>
            </a:r>
            <a:endParaRPr lang="en-GB" sz="2800" b="1" dirty="0">
              <a:solidFill>
                <a:srgbClr val="00206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4213" y="2289779"/>
            <a:ext cx="42835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chemeClr val="accent6"/>
                </a:solidFill>
              </a:rPr>
              <a:t>Research shows that this is one of the most effective strategies for revision</a:t>
            </a:r>
            <a:endParaRPr lang="en-GB" b="1" dirty="0" smtClean="0">
              <a:solidFill>
                <a:schemeClr val="accent6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75448" y="4186878"/>
            <a:ext cx="4824662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FF0000"/>
                </a:solidFill>
              </a:rPr>
              <a:t>History: Nazis 1933-39</a:t>
            </a:r>
          </a:p>
          <a:p>
            <a:pPr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002060"/>
                </a:solidFill>
              </a:rPr>
              <a:t>The ways Nazis used propaganda to control attitudes 1933-39</a:t>
            </a:r>
            <a:endParaRPr lang="en-GB" sz="2800" b="1" dirty="0">
              <a:solidFill>
                <a:srgbClr val="00206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686600" y="4708428"/>
            <a:ext cx="4853061" cy="1908215"/>
          </a:xfrm>
          <a:prstGeom prst="rect">
            <a:avLst/>
          </a:prstGeom>
          <a:pattFill prst="pct5">
            <a:fgClr>
              <a:schemeClr val="accent5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FF0000"/>
                </a:solidFill>
              </a:rPr>
              <a:t>History: Nazis 1933-99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dirty="0" smtClean="0">
                <a:solidFill>
                  <a:schemeClr val="accent1">
                    <a:lumMod val="50000"/>
                  </a:schemeClr>
                </a:solidFill>
              </a:rPr>
              <a:t>Controlled media – Radio broadcasts</a:t>
            </a:r>
            <a:endParaRPr lang="en-GB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dirty="0" smtClean="0">
                <a:solidFill>
                  <a:schemeClr val="accent1">
                    <a:lumMod val="50000"/>
                  </a:schemeClr>
                </a:solidFill>
              </a:rPr>
              <a:t>Films and Posters – Spread propaganda messages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dirty="0" smtClean="0">
                <a:solidFill>
                  <a:schemeClr val="accent1">
                    <a:lumMod val="50000"/>
                  </a:schemeClr>
                </a:solidFill>
              </a:rPr>
              <a:t>Rallies – huge spectacle of support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dirty="0" smtClean="0">
                <a:solidFill>
                  <a:schemeClr val="accent1">
                    <a:lumMod val="50000"/>
                  </a:schemeClr>
                </a:solidFill>
              </a:rPr>
              <a:t>Olympics – 1936 for international propaganda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dirty="0" smtClean="0">
                <a:solidFill>
                  <a:schemeClr val="accent1">
                    <a:lumMod val="50000"/>
                  </a:schemeClr>
                </a:solidFill>
              </a:rPr>
              <a:t>Register – All artist registered with MPEP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410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039852" y="588234"/>
            <a:ext cx="564087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6"/>
                </a:solidFill>
              </a:rPr>
              <a:t>REVISE</a:t>
            </a:r>
          </a:p>
          <a:p>
            <a:pPr lvl="0"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rgbClr val="002060"/>
                </a:solidFill>
              </a:rPr>
              <a:t>Flow Diagrams</a:t>
            </a:r>
            <a:endParaRPr lang="en-GB" sz="3600" b="1" dirty="0" smtClean="0">
              <a:solidFill>
                <a:srgbClr val="00206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275" y="1868673"/>
            <a:ext cx="535437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chemeClr val="accent6"/>
                </a:solidFill>
              </a:rPr>
              <a:t>Works well for revising processes and sequences:</a:t>
            </a:r>
          </a:p>
          <a:p>
            <a:pPr marL="457200" lvl="0" indent="-4572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002060"/>
                </a:solidFill>
              </a:rPr>
              <a:t>Science - steps in an experiment or theory concepts</a:t>
            </a:r>
          </a:p>
          <a:p>
            <a:pPr marL="457200" lvl="0" indent="-4572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endParaRPr lang="en-GB" sz="1600" b="1" dirty="0" smtClean="0">
              <a:solidFill>
                <a:srgbClr val="002060"/>
              </a:solidFill>
            </a:endParaRPr>
          </a:p>
          <a:p>
            <a:pPr marL="457200" lvl="0" indent="-4572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002060"/>
                </a:solidFill>
              </a:rPr>
              <a:t>Sequences of events – History, English Literature</a:t>
            </a:r>
          </a:p>
          <a:p>
            <a:pPr marL="457200" lvl="0" indent="-4572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endParaRPr lang="en-GB" sz="1600" b="1" dirty="0" smtClean="0">
              <a:solidFill>
                <a:srgbClr val="FF0000"/>
              </a:solidFill>
            </a:endParaRPr>
          </a:p>
          <a:p>
            <a:pPr marL="457200" lvl="0" indent="-4572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FF0000"/>
                </a:solidFill>
              </a:rPr>
              <a:t>Geography - Systems</a:t>
            </a:r>
          </a:p>
          <a:p>
            <a:pPr marL="457200" lvl="0" indent="-4572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endParaRPr lang="en-GB" sz="1600" b="1" dirty="0" smtClean="0">
              <a:solidFill>
                <a:srgbClr val="002060"/>
              </a:solidFill>
            </a:endParaRPr>
          </a:p>
          <a:p>
            <a:pPr marL="457200" lvl="0" indent="-4572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002060"/>
                </a:solidFill>
              </a:rPr>
              <a:t>Extended Responses – WEDRAW / WEATHER / PEEE</a:t>
            </a:r>
            <a:endParaRPr lang="en-GB" b="1" dirty="0" smtClean="0">
              <a:solidFill>
                <a:srgbClr val="00206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202" y="2232081"/>
            <a:ext cx="5210175" cy="41052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6838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5911" cy="203478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039852" y="588234"/>
            <a:ext cx="564087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chemeClr val="accent6"/>
                </a:solidFill>
              </a:rPr>
              <a:t>REVISE</a:t>
            </a:r>
          </a:p>
          <a:p>
            <a:pPr lvl="0"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4400" b="1" dirty="0" smtClean="0">
                <a:solidFill>
                  <a:srgbClr val="002060"/>
                </a:solidFill>
              </a:rPr>
              <a:t>Past Papers</a:t>
            </a:r>
            <a:endParaRPr lang="en-GB" sz="3600" b="1" dirty="0" smtClean="0">
              <a:solidFill>
                <a:srgbClr val="00206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275" y="1868673"/>
            <a:ext cx="1145245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2400" b="1" dirty="0" smtClean="0">
                <a:solidFill>
                  <a:schemeClr val="accent6"/>
                </a:solidFill>
              </a:rPr>
              <a:t>Works best for applying/practising skills:</a:t>
            </a:r>
          </a:p>
          <a:p>
            <a:pPr lvl="0">
              <a:spcAft>
                <a:spcPts val="0"/>
              </a:spcAft>
              <a:tabLst>
                <a:tab pos="2865755" algn="ctr"/>
                <a:tab pos="5731510" algn="r"/>
              </a:tabLst>
            </a:pPr>
            <a:endParaRPr lang="en-GB" sz="2400" b="1" dirty="0">
              <a:solidFill>
                <a:schemeClr val="accent6"/>
              </a:solidFill>
            </a:endParaRPr>
          </a:p>
          <a:p>
            <a:pPr marL="514350" lvl="0" indent="-514350">
              <a:spcAft>
                <a:spcPts val="0"/>
              </a:spcAft>
              <a:buAutoNum type="arabicPeriod"/>
              <a:tabLst>
                <a:tab pos="2865755" algn="ctr"/>
                <a:tab pos="5731510" algn="r"/>
              </a:tabLst>
            </a:pPr>
            <a:r>
              <a:rPr lang="en-GB" sz="2400" b="1" dirty="0" smtClean="0">
                <a:solidFill>
                  <a:srgbClr val="002060"/>
                </a:solidFill>
              </a:rPr>
              <a:t>Apply learning by </a:t>
            </a:r>
            <a:r>
              <a:rPr lang="en-GB" sz="3200" b="1" dirty="0" smtClean="0">
                <a:solidFill>
                  <a:schemeClr val="accent6"/>
                </a:solidFill>
              </a:rPr>
              <a:t>practising</a:t>
            </a:r>
            <a:r>
              <a:rPr lang="en-GB" sz="2400" b="1" dirty="0" smtClean="0">
                <a:solidFill>
                  <a:srgbClr val="002060"/>
                </a:solidFill>
              </a:rPr>
              <a:t> exam questions</a:t>
            </a:r>
          </a:p>
          <a:p>
            <a:pPr marL="514350" lvl="0" indent="-514350">
              <a:spcAft>
                <a:spcPts val="0"/>
              </a:spcAft>
              <a:buAutoNum type="arabicPeriod"/>
              <a:tabLst>
                <a:tab pos="2865755" algn="ctr"/>
                <a:tab pos="5731510" algn="r"/>
              </a:tabLst>
            </a:pPr>
            <a:endParaRPr lang="en-GB" sz="2400" b="1" dirty="0" smtClean="0">
              <a:solidFill>
                <a:srgbClr val="002060"/>
              </a:solidFill>
            </a:endParaRPr>
          </a:p>
          <a:p>
            <a:pPr marL="514350" lvl="0" indent="-514350">
              <a:spcAft>
                <a:spcPts val="0"/>
              </a:spcAft>
              <a:buAutoNum type="arabicPeriod"/>
              <a:tabLst>
                <a:tab pos="2865755" algn="ctr"/>
                <a:tab pos="5731510" algn="r"/>
              </a:tabLst>
            </a:pPr>
            <a:r>
              <a:rPr lang="en-GB" sz="3200" b="1" dirty="0" smtClean="0">
                <a:solidFill>
                  <a:schemeClr val="accent6"/>
                </a:solidFill>
              </a:rPr>
              <a:t>Timed</a:t>
            </a:r>
            <a:r>
              <a:rPr lang="en-GB" sz="2400" b="1" dirty="0" smtClean="0">
                <a:solidFill>
                  <a:srgbClr val="002060"/>
                </a:solidFill>
              </a:rPr>
              <a:t> conditioned</a:t>
            </a:r>
          </a:p>
          <a:p>
            <a:pPr marL="514350" lvl="0" indent="-514350">
              <a:spcAft>
                <a:spcPts val="0"/>
              </a:spcAft>
              <a:buAutoNum type="arabicPeriod"/>
              <a:tabLst>
                <a:tab pos="2865755" algn="ctr"/>
                <a:tab pos="5731510" algn="r"/>
              </a:tabLst>
            </a:pPr>
            <a:endParaRPr lang="en-GB" sz="2400" b="1" dirty="0" smtClean="0">
              <a:solidFill>
                <a:srgbClr val="002060"/>
              </a:solidFill>
            </a:endParaRPr>
          </a:p>
          <a:p>
            <a:pPr marL="514350" lvl="0" indent="-514350">
              <a:spcAft>
                <a:spcPts val="0"/>
              </a:spcAft>
              <a:buAutoNum type="arabicPeriod"/>
              <a:tabLst>
                <a:tab pos="2865755" algn="ctr"/>
                <a:tab pos="5731510" algn="r"/>
              </a:tabLst>
            </a:pPr>
            <a:r>
              <a:rPr lang="en-GB" sz="2400" b="1" dirty="0" smtClean="0">
                <a:solidFill>
                  <a:srgbClr val="002060"/>
                </a:solidFill>
              </a:rPr>
              <a:t>Do every questions</a:t>
            </a:r>
          </a:p>
          <a:p>
            <a:pPr marL="514350" lvl="0" indent="-514350">
              <a:spcAft>
                <a:spcPts val="0"/>
              </a:spcAft>
              <a:buAutoNum type="arabicPeriod"/>
              <a:tabLst>
                <a:tab pos="2865755" algn="ctr"/>
                <a:tab pos="5731510" algn="r"/>
              </a:tabLst>
            </a:pPr>
            <a:r>
              <a:rPr lang="en-GB" sz="2800" b="1" dirty="0" smtClean="0">
                <a:solidFill>
                  <a:srgbClr val="FF0000"/>
                </a:solidFill>
              </a:rPr>
              <a:t>Don’t stop </a:t>
            </a:r>
            <a:r>
              <a:rPr lang="en-GB" sz="2400" b="1" dirty="0" smtClean="0">
                <a:solidFill>
                  <a:srgbClr val="002060"/>
                </a:solidFill>
              </a:rPr>
              <a:t>to look anything up</a:t>
            </a:r>
          </a:p>
          <a:p>
            <a:pPr marL="514350" lvl="0" indent="-514350">
              <a:spcAft>
                <a:spcPts val="0"/>
              </a:spcAft>
              <a:buAutoNum type="arabicPeriod"/>
              <a:tabLst>
                <a:tab pos="2865755" algn="ctr"/>
                <a:tab pos="5731510" algn="r"/>
              </a:tabLst>
            </a:pPr>
            <a:endParaRPr lang="en-GB" sz="2400" b="1" dirty="0" smtClean="0">
              <a:solidFill>
                <a:srgbClr val="002060"/>
              </a:solidFill>
            </a:endParaRPr>
          </a:p>
          <a:p>
            <a:pPr marL="514350" lvl="0" indent="-514350">
              <a:spcAft>
                <a:spcPts val="0"/>
              </a:spcAft>
              <a:buAutoNum type="arabicPeriod"/>
              <a:tabLst>
                <a:tab pos="2865755" algn="ctr"/>
                <a:tab pos="5731510" algn="r"/>
              </a:tabLst>
            </a:pPr>
            <a:r>
              <a:rPr lang="en-GB" sz="2400" b="1" dirty="0" smtClean="0">
                <a:solidFill>
                  <a:srgbClr val="002060"/>
                </a:solidFill>
              </a:rPr>
              <a:t>When finished </a:t>
            </a:r>
            <a:r>
              <a:rPr lang="en-GB" sz="2800" b="1" dirty="0" smtClean="0">
                <a:solidFill>
                  <a:schemeClr val="accent6"/>
                </a:solidFill>
              </a:rPr>
              <a:t>check</a:t>
            </a:r>
            <a:r>
              <a:rPr lang="en-GB" sz="2400" b="1" dirty="0" smtClean="0">
                <a:solidFill>
                  <a:srgbClr val="002060"/>
                </a:solidFill>
              </a:rPr>
              <a:t> answers with mark schemes</a:t>
            </a:r>
          </a:p>
          <a:p>
            <a:pPr marL="514350" lvl="0" indent="-514350">
              <a:spcAft>
                <a:spcPts val="0"/>
              </a:spcAft>
              <a:buAutoNum type="arabicPeriod"/>
              <a:tabLst>
                <a:tab pos="2865755" algn="ctr"/>
                <a:tab pos="5731510" algn="r"/>
              </a:tabLst>
            </a:pPr>
            <a:r>
              <a:rPr lang="en-GB" sz="2400" b="1" dirty="0" smtClean="0">
                <a:solidFill>
                  <a:srgbClr val="002060"/>
                </a:solidFill>
              </a:rPr>
              <a:t>Use results to </a:t>
            </a:r>
            <a:r>
              <a:rPr lang="en-GB" sz="2800" b="1" dirty="0" smtClean="0">
                <a:solidFill>
                  <a:schemeClr val="accent6"/>
                </a:solidFill>
              </a:rPr>
              <a:t>diagnose</a:t>
            </a:r>
            <a:r>
              <a:rPr lang="en-GB" sz="2400" b="1" dirty="0" smtClean="0">
                <a:solidFill>
                  <a:srgbClr val="002060"/>
                </a:solidFill>
              </a:rPr>
              <a:t> areas where you need more revision</a:t>
            </a:r>
          </a:p>
          <a:p>
            <a:pPr marL="514350" lvl="0" indent="-514350">
              <a:spcAft>
                <a:spcPts val="0"/>
              </a:spcAft>
              <a:buAutoNum type="arabicPeriod"/>
              <a:tabLst>
                <a:tab pos="2865755" algn="ctr"/>
                <a:tab pos="5731510" algn="r"/>
              </a:tabLst>
            </a:pPr>
            <a:r>
              <a:rPr lang="en-GB" sz="2400" b="1" dirty="0" smtClean="0">
                <a:solidFill>
                  <a:srgbClr val="002060"/>
                </a:solidFill>
              </a:rPr>
              <a:t>Go back to notes/text book to </a:t>
            </a:r>
            <a:r>
              <a:rPr lang="en-GB" sz="2800" b="1" dirty="0" smtClean="0">
                <a:solidFill>
                  <a:schemeClr val="accent2"/>
                </a:solidFill>
              </a:rPr>
              <a:t>improve</a:t>
            </a:r>
            <a:r>
              <a:rPr lang="en-GB" sz="2400" b="1" dirty="0" smtClean="0">
                <a:solidFill>
                  <a:srgbClr val="002060"/>
                </a:solidFill>
              </a:rPr>
              <a:t> each answer</a:t>
            </a:r>
            <a:endParaRPr lang="en-GB" sz="1600" b="1" dirty="0" smtClean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6456">
            <a:off x="6553023" y="2673783"/>
            <a:ext cx="1514322" cy="2687920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1501" y="3026591"/>
            <a:ext cx="2987340" cy="198230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0989" y="5116469"/>
            <a:ext cx="2101107" cy="1260664"/>
          </a:xfrm>
          <a:prstGeom prst="rect">
            <a:avLst/>
          </a:prstGeom>
          <a:effectLst>
            <a:softEdge rad="63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56367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457</Words>
  <Application>Microsoft Office PowerPoint</Application>
  <PresentationFormat>Widescreen</PresentationFormat>
  <Paragraphs>89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Eras Bold ITC</vt:lpstr>
      <vt:lpstr>Jokerman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Hallam</dc:creator>
  <cp:lastModifiedBy>Matt Hallam</cp:lastModifiedBy>
  <cp:revision>34</cp:revision>
  <dcterms:created xsi:type="dcterms:W3CDTF">2016-02-29T11:36:47Z</dcterms:created>
  <dcterms:modified xsi:type="dcterms:W3CDTF">2016-04-18T08:29:01Z</dcterms:modified>
</cp:coreProperties>
</file>